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1"/>
  </p:notesMasterIdLst>
  <p:sldIdLst>
    <p:sldId id="256" r:id="rId2"/>
    <p:sldId id="257" r:id="rId3"/>
    <p:sldId id="258" r:id="rId4"/>
    <p:sldId id="277" r:id="rId5"/>
    <p:sldId id="279" r:id="rId6"/>
    <p:sldId id="289" r:id="rId7"/>
    <p:sldId id="265" r:id="rId8"/>
    <p:sldId id="259" r:id="rId9"/>
    <p:sldId id="266" r:id="rId10"/>
    <p:sldId id="280" r:id="rId11"/>
    <p:sldId id="284" r:id="rId12"/>
    <p:sldId id="283" r:id="rId13"/>
    <p:sldId id="298" r:id="rId14"/>
    <p:sldId id="293" r:id="rId15"/>
    <p:sldId id="294" r:id="rId16"/>
    <p:sldId id="295" r:id="rId17"/>
    <p:sldId id="296" r:id="rId18"/>
    <p:sldId id="297" r:id="rId19"/>
    <p:sldId id="299" r:id="rId20"/>
    <p:sldId id="268" r:id="rId21"/>
    <p:sldId id="292" r:id="rId22"/>
    <p:sldId id="271" r:id="rId23"/>
    <p:sldId id="276" r:id="rId24"/>
    <p:sldId id="270" r:id="rId25"/>
    <p:sldId id="290" r:id="rId26"/>
    <p:sldId id="272" r:id="rId27"/>
    <p:sldId id="260" r:id="rId28"/>
    <p:sldId id="261" r:id="rId29"/>
    <p:sldId id="262" r:id="rId30"/>
    <p:sldId id="263" r:id="rId31"/>
    <p:sldId id="264" r:id="rId32"/>
    <p:sldId id="288" r:id="rId33"/>
    <p:sldId id="273" r:id="rId34"/>
    <p:sldId id="274" r:id="rId35"/>
    <p:sldId id="275" r:id="rId36"/>
    <p:sldId id="267" r:id="rId37"/>
    <p:sldId id="285" r:id="rId38"/>
    <p:sldId id="286" r:id="rId39"/>
    <p:sldId id="287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33874CE-019A-4496-B019-CBF17F6919B8}">
          <p14:sldIdLst>
            <p14:sldId id="256"/>
            <p14:sldId id="257"/>
            <p14:sldId id="258"/>
            <p14:sldId id="277"/>
            <p14:sldId id="279"/>
            <p14:sldId id="289"/>
            <p14:sldId id="265"/>
            <p14:sldId id="259"/>
            <p14:sldId id="266"/>
            <p14:sldId id="280"/>
            <p14:sldId id="284"/>
            <p14:sldId id="283"/>
            <p14:sldId id="298"/>
            <p14:sldId id="293"/>
            <p14:sldId id="294"/>
            <p14:sldId id="295"/>
            <p14:sldId id="296"/>
            <p14:sldId id="297"/>
            <p14:sldId id="299"/>
            <p14:sldId id="268"/>
            <p14:sldId id="292"/>
            <p14:sldId id="271"/>
            <p14:sldId id="276"/>
            <p14:sldId id="270"/>
            <p14:sldId id="290"/>
            <p14:sldId id="272"/>
            <p14:sldId id="260"/>
            <p14:sldId id="261"/>
            <p14:sldId id="262"/>
            <p14:sldId id="263"/>
            <p14:sldId id="264"/>
            <p14:sldId id="288"/>
            <p14:sldId id="273"/>
            <p14:sldId id="274"/>
            <p14:sldId id="275"/>
          </p14:sldIdLst>
        </p14:section>
        <p14:section name="Archive" id="{9569C049-50EF-4C9B-B3F3-A6991EA694FD}">
          <p14:sldIdLst>
            <p14:sldId id="267"/>
            <p14:sldId id="285"/>
            <p14:sldId id="286"/>
            <p14:sldId id="28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CC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79671" autoAdjust="0"/>
  </p:normalViewPr>
  <p:slideViewPr>
    <p:cSldViewPr snapToGrid="0">
      <p:cViewPr>
        <p:scale>
          <a:sx n="46" d="100"/>
          <a:sy n="46" d="100"/>
        </p:scale>
        <p:origin x="38" y="45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92D790-0CAC-4BBB-A19B-9F62EB2ADCE5}" type="datetimeFigureOut">
              <a:rPr lang="en-US" smtClean="0"/>
              <a:t>6/7/2020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D60CC8-4329-421F-9B91-0684380385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2196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Give context for each of these goals &gt;&gt; pushing for the 4 and 5</a:t>
            </a:r>
          </a:p>
          <a:p>
            <a:r>
              <a:rPr lang="en-US" dirty="0"/>
              <a:t>*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D60CC8-4329-421F-9B91-06843803856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0417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UPDATE PORTFOLIO &gt;&gt; then update this slide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D60CC8-4329-421F-9B91-06843803856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2197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UPDATE PORTFOLIO &gt;&gt; then update this slide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D60CC8-4329-421F-9B91-06843803856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0244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NEED TO TYPE THIS OUT!</a:t>
            </a:r>
          </a:p>
          <a:p>
            <a:r>
              <a:rPr lang="en-US" dirty="0"/>
              <a:t>How will this insight change my actions in the future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D60CC8-4329-421F-9B91-06843803856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2936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NEED TO TYPE THIS OUT!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How will this insight change my actions in the future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D60CC8-4329-421F-9B91-06843803856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9311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NEED TO TYPE THIS OUT!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How will this insight change my actions in the future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D60CC8-4329-421F-9B91-06843803856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3328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Might need to adjust this investigation here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D60CC8-4329-421F-9B91-068438038560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5569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FORMALIZE THIS IN DATA NARRATIVE </a:t>
            </a:r>
            <a:r>
              <a:rPr lang="en-US" dirty="0">
                <a:sym typeface="Wingdings" panose="05000000000000000000" pitchFamily="2" charset="2"/>
              </a:rPr>
              <a:t> then update this slide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D60CC8-4329-421F-9B91-068438038560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9964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FORMALIZE THIS IN DATA NARRATIVE </a:t>
            </a:r>
            <a:r>
              <a:rPr lang="en-US" dirty="0">
                <a:sym typeface="Wingdings" panose="05000000000000000000" pitchFamily="2" charset="2"/>
              </a:rPr>
              <a:t> then update this slide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D60CC8-4329-421F-9B91-06843803856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0072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FORMALIZE THIS IN DATA NARRATIVE </a:t>
            </a:r>
            <a:r>
              <a:rPr lang="en-US" dirty="0">
                <a:sym typeface="Wingdings" panose="05000000000000000000" pitchFamily="2" charset="2"/>
              </a:rPr>
              <a:t> then update this slide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D60CC8-4329-421F-9B91-06843803856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3474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Give context for each of these goals &gt;&gt; pushing for the 4 and 5</a:t>
            </a:r>
          </a:p>
          <a:p>
            <a:r>
              <a:rPr lang="en-US" dirty="0"/>
              <a:t>* </a:t>
            </a:r>
          </a:p>
          <a:p>
            <a:r>
              <a:rPr lang="en-US" dirty="0"/>
              <a:t>https://pixabay.com/illustrations/question-mark-important-sign-1872665/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D60CC8-4329-421F-9B91-06843803856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1559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do I think that these few students dipped in curiosity (why do you think that these dipped)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D60CC8-4329-421F-9B91-06843803856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6947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do I think that these few students dipped in curiosity (why do you think that these dipped)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D60CC8-4329-421F-9B91-06843803856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4450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Keep the actions here for curiosity.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FORMALIZE THIS IN DATA NARRATIVE </a:t>
            </a:r>
            <a:r>
              <a:rPr lang="en-US" dirty="0">
                <a:sym typeface="Wingdings" panose="05000000000000000000" pitchFamily="2" charset="2"/>
              </a:rPr>
              <a:t> then update this slide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D60CC8-4329-421F-9B91-06843803856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907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UPDATE PORTFOLIO &gt;&gt; then update this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D60CC8-4329-421F-9B91-06843803856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0702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UPDATE PORTFOLIO &gt;&gt; then update this slide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D60CC8-4329-421F-9B91-06843803856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8327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DE1569-8463-4907-AADF-0D7695BFD3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D1E8E69-6C0D-4266-AA09-DD3B37195E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536127-DC36-47D5-9C60-82F2602F56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08B4D-4562-4311-BEF3-0ACB9BC9A753}" type="datetimeFigureOut">
              <a:rPr lang="en-US" smtClean="0"/>
              <a:t>6/7/2020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3220E2-59EC-405A-B1CE-C3929B26A4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BC3C5E-58D3-4360-9247-16DF467571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A37E79-D71D-4FAC-9681-827F0E7D16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6875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603CC3-AFCD-4285-B0D7-C62AB7B7C0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9FB4E7-2B03-4E04-AE8F-CAE8C78A93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1366B3-A8D6-4062-8F57-F885AF4A2E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08B4D-4562-4311-BEF3-0ACB9BC9A753}" type="datetimeFigureOut">
              <a:rPr lang="en-US" smtClean="0"/>
              <a:t>6/7/2020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49C326-A9A4-48F9-A0D7-FFD7BF7B5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CB2FE1-2365-419C-A71F-9CF9802B8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A37E79-D71D-4FAC-9681-827F0E7D16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5770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0065B56-37C6-4505-96CA-EFE3ADCDFF4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BECEEA-9734-4629-87F0-F07BE2803C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6FF8A5-4D47-4B07-A295-DD7273E43E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08B4D-4562-4311-BEF3-0ACB9BC9A753}" type="datetimeFigureOut">
              <a:rPr lang="en-US" smtClean="0"/>
              <a:t>6/7/2020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6F70CB-3E6F-4680-9B46-5A62897774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1259B-F4B3-427B-95D9-90395F0FA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A37E79-D71D-4FAC-9681-827F0E7D16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8333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10EA2D-718F-4FE1-AEA5-F40FE2BA7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E86C9C-C20D-45E8-8E99-692376657A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BB5EA6-374C-4D33-B7F8-E3409CED29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08B4D-4562-4311-BEF3-0ACB9BC9A753}" type="datetimeFigureOut">
              <a:rPr lang="en-US" smtClean="0"/>
              <a:t>6/7/2020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38957D-DB0B-415F-A77C-260AC4F87A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DC63A8-EF91-4079-AA65-D1FFE35E0C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A37E79-D71D-4FAC-9681-827F0E7D16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5939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224CA-47A5-4FE2-9D1C-7DCF372171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60ADC1-4B84-48D9-ACD0-3377A37096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1E21D3-952B-4B7C-842E-2F3A8B2F03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08B4D-4562-4311-BEF3-0ACB9BC9A753}" type="datetimeFigureOut">
              <a:rPr lang="en-US" smtClean="0"/>
              <a:t>6/7/2020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2CA831-77D0-4992-B4B9-7248A5A9C4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6F0B38-5FD1-4049-92F5-1AB71B8309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A37E79-D71D-4FAC-9681-827F0E7D16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789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D7BE24-B996-4619-AFE4-8E3E5EF7E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6E4B7C-076A-4AFF-9975-230F8907D2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EA7197-79F4-41F6-9F15-161E7781E0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54CAE7-C257-4680-A8BB-B97D674D3D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08B4D-4562-4311-BEF3-0ACB9BC9A753}" type="datetimeFigureOut">
              <a:rPr lang="en-US" smtClean="0"/>
              <a:t>6/7/2020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9EFDD6-1628-4A65-A187-20E7382F17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2C30E1-7C77-4666-9424-7C48984B2F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A37E79-D71D-4FAC-9681-827F0E7D16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9515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37399-61CE-40CE-A1A2-8DA5CAAD81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39B0D3-09E1-405A-AACF-83A116CF0C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784C73-8B3C-4933-B5D3-021F4526AB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C01BE75-7843-4322-B875-DD0211058E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CA6426D-45B1-4491-B53F-96D81AB8702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2B7F149-2BA4-414A-9417-FD2B599575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08B4D-4562-4311-BEF3-0ACB9BC9A753}" type="datetimeFigureOut">
              <a:rPr lang="en-US" smtClean="0"/>
              <a:t>6/7/2020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85491A0-8406-4469-89DC-CC0C9902F5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E98BF6-B027-4B22-807B-7718E02F49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A37E79-D71D-4FAC-9681-827F0E7D16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3193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28F67B-7897-4383-AD2A-0552BD2BA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D7DE55A-E0A6-4518-A8CE-8A182A7032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08B4D-4562-4311-BEF3-0ACB9BC9A753}" type="datetimeFigureOut">
              <a:rPr lang="en-US" smtClean="0"/>
              <a:t>6/7/2020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0C6FFE-6DA1-4D5C-A219-6EB980A491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061CEA-20FB-4B14-AB2E-6411153B93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A37E79-D71D-4FAC-9681-827F0E7D16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1170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EE43DB5-2CB5-4D1D-B8EC-062642A776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08B4D-4562-4311-BEF3-0ACB9BC9A753}" type="datetimeFigureOut">
              <a:rPr lang="en-US" smtClean="0"/>
              <a:t>6/7/2020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0612B9E-FFEE-4F70-97AE-350D12E499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B355DC-7034-450F-A593-495F923B6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A37E79-D71D-4FAC-9681-827F0E7D16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9400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942F09-4F02-44EA-8C55-E24E0D726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2E35F-0EF0-4F17-893F-2207B22706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ADA8BB-2AA6-45B1-AA74-DB9C0807F6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860DFB-1E2B-4DC2-BB1B-7AA95A117D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08B4D-4562-4311-BEF3-0ACB9BC9A753}" type="datetimeFigureOut">
              <a:rPr lang="en-US" smtClean="0"/>
              <a:t>6/7/2020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7A7445-D288-4B70-B498-9C5B1342C4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A3944C-7E65-4F8D-9C7A-E2CF51496D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A37E79-D71D-4FAC-9681-827F0E7D16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4971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5FA057-D908-4D7D-8F5D-41FA360C68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3F6A60-199A-4D21-99AA-E9B3732F2E3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E160DD-CF50-4C83-A30B-8EB61FC77C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B39CB5-1361-464E-88A9-B03298DA2F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08B4D-4562-4311-BEF3-0ACB9BC9A753}" type="datetimeFigureOut">
              <a:rPr lang="en-US" smtClean="0"/>
              <a:t>6/7/2020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5B1D8A-A1BD-4A91-8F5F-DDE15F76A8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B190D9-626F-4616-B5E2-1A5FD6F5A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A37E79-D71D-4FAC-9681-827F0E7D16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80969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BE10632-284D-468D-8FE5-FD78BAA1F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6C2589-0A02-491E-B6F0-1944987BAD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807CA3-D10E-487A-9C49-3CFBBFD3286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C08B4D-4562-4311-BEF3-0ACB9BC9A753}" type="datetimeFigureOut">
              <a:rPr lang="en-US" smtClean="0"/>
              <a:t>6/7/2020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9B04E2-40D4-43F3-8998-C1C587B267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DF75F8-D878-4DD1-8331-2AB52D49B6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A37E79-D71D-4FAC-9681-827F0E7D16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2535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fif"/><Relationship Id="rId2" Type="http://schemas.openxmlformats.org/officeDocument/2006/relationships/image" Target="../media/image1.jf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fif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f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jfi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f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f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7" Type="http://schemas.openxmlformats.org/officeDocument/2006/relationships/image" Target="cid:252ff06d-a16f-42c8-a44e-56333e1660a5@namprd10.prod.outlook.com" TargetMode="External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B9D4F-F83C-4E64-97D8-6FF7A078C66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Master’s Defense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5C5B18-6324-4B0C-B979-C3EA036C946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Kyle Coapman</a:t>
            </a:r>
          </a:p>
          <a:p>
            <a:r>
              <a:rPr lang="en-US" dirty="0"/>
              <a:t>June 10, 2020</a:t>
            </a:r>
          </a:p>
        </p:txBody>
      </p:sp>
    </p:spTree>
    <p:extLst>
      <p:ext uri="{BB962C8B-B14F-4D97-AF65-F5344CB8AC3E}">
        <p14:creationId xmlns:p14="http://schemas.microsoft.com/office/powerpoint/2010/main" val="18985512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49BC4-F7A1-43C2-945B-D285B05E5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What, if any were the achievement differences between students who took Pre-AP Calculus and those who took AP Calculus AB during their junior year?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3C63AD-45A4-4404-9B98-8445691CE4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807622"/>
            <a:ext cx="10972800" cy="374787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3728233-2DA4-4AC6-A204-D744A820DE7A}"/>
              </a:ext>
            </a:extLst>
          </p:cNvPr>
          <p:cNvSpPr txBox="1"/>
          <p:nvPr/>
        </p:nvSpPr>
        <p:spPr>
          <a:xfrm>
            <a:off x="916883" y="5732585"/>
            <a:ext cx="6564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T-test for two independent sample, p-value = 0.00013 </a:t>
            </a:r>
          </a:p>
        </p:txBody>
      </p:sp>
    </p:spTree>
    <p:extLst>
      <p:ext uri="{BB962C8B-B14F-4D97-AF65-F5344CB8AC3E}">
        <p14:creationId xmlns:p14="http://schemas.microsoft.com/office/powerpoint/2010/main" val="22943910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49BC4-F7A1-43C2-945B-D285B05E5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>
                <a:solidFill>
                  <a:prstClr val="black"/>
                </a:solidFill>
              </a:rPr>
              <a:t>What, if any were the achievement differences between students who took Pre-AP Calculus and those who took AP Calculus AB during their junior year?</a:t>
            </a:r>
            <a:endParaRPr lang="en-US" dirty="0">
              <a:highlight>
                <a:srgbClr val="FFFF00"/>
              </a:highligh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998E7D-108B-488C-8266-5C983A46D0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690688"/>
            <a:ext cx="10972800" cy="43011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398111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49BC4-F7A1-43C2-945B-D285B05E5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>
                <a:solidFill>
                  <a:prstClr val="black"/>
                </a:solidFill>
              </a:rPr>
              <a:t>What, if any were the achievement differences between students who took Pre-AP Calculus and those who took AP Calculus AB during their junior year?</a:t>
            </a:r>
            <a:endParaRPr lang="en-US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4E9B91-5E55-4D47-AA40-9E91A57470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There is a statistically significant difference between these two subgroups (p = 0.00013)</a:t>
            </a:r>
          </a:p>
          <a:p>
            <a:r>
              <a:rPr lang="en-US" dirty="0"/>
              <a:t>AP Calculus AB students performed significantly higher (55% on average) than Pre-AP Calculus students (42% on average)</a:t>
            </a:r>
          </a:p>
          <a:p>
            <a:r>
              <a:rPr lang="en-US" dirty="0"/>
              <a:t>AP Calculus AB students had previously learned most of the new content this year.  Pre-AP Calculus students were learning content for the first time.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35643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DE07A0-B59F-4028-B217-DF0D18F1B7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Implications for Teachers and Leaders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3313F6-2408-45FB-BEDE-FD9223FD48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Option #1: Use homogeneous sections to calibrate teaching to each group.</a:t>
            </a:r>
          </a:p>
          <a:p>
            <a:r>
              <a:rPr lang="en-US" dirty="0"/>
              <a:t>Option #2: Continue with heterogenous sections, but need to leverage differentiation, intentional seating, and reciprocal teaching strategies.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19720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B9A9D8-DB30-44BE-A405-960D12022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Question #2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B4937F-D6B9-40F4-8C8D-69F93E9129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What, if any, achievement differences exist between students that scored at or above mastery in character development vs. students that scored below mastery?</a:t>
            </a:r>
          </a:p>
        </p:txBody>
      </p:sp>
    </p:spTree>
    <p:extLst>
      <p:ext uri="{BB962C8B-B14F-4D97-AF65-F5344CB8AC3E}">
        <p14:creationId xmlns:p14="http://schemas.microsoft.com/office/powerpoint/2010/main" val="41270926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B9A9D8-DB30-44BE-A405-960D12022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What, if any, achievement differences exist between students that scored at or above mastery in character development vs. students that scored below mastery?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EC7B934-3430-4C8B-AB63-09F4265777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839340"/>
            <a:ext cx="10358234" cy="3662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9CA3D7E-A56D-4968-94E7-07321D0B6982}"/>
              </a:ext>
            </a:extLst>
          </p:cNvPr>
          <p:cNvSpPr txBox="1"/>
          <p:nvPr/>
        </p:nvSpPr>
        <p:spPr>
          <a:xfrm>
            <a:off x="916883" y="5732585"/>
            <a:ext cx="6564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T-test for two independent sample, p-value = 0.960644</a:t>
            </a:r>
          </a:p>
        </p:txBody>
      </p:sp>
    </p:spTree>
    <p:extLst>
      <p:ext uri="{BB962C8B-B14F-4D97-AF65-F5344CB8AC3E}">
        <p14:creationId xmlns:p14="http://schemas.microsoft.com/office/powerpoint/2010/main" val="18510411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B9A9D8-DB30-44BE-A405-960D12022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What, if any, achievement differences exist between students that scored at or above mastery in character development vs. students that scored below mastery?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CA3D7E-A56D-4968-94E7-07321D0B6982}"/>
              </a:ext>
            </a:extLst>
          </p:cNvPr>
          <p:cNvSpPr txBox="1"/>
          <p:nvPr/>
        </p:nvSpPr>
        <p:spPr>
          <a:xfrm>
            <a:off x="916883" y="5732585"/>
            <a:ext cx="6564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T-test for two independent sample, p-value = 0.05177 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5EC86E9B-8966-42E9-A93A-A051096D45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972" y="1735017"/>
            <a:ext cx="10510056" cy="3716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39117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B9A9D8-DB30-44BE-A405-960D12022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What, if any, achievement differences exist between students that scored at or above mastery in character development vs. students that scored below mastery?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CA3D7E-A56D-4968-94E7-07321D0B6982}"/>
              </a:ext>
            </a:extLst>
          </p:cNvPr>
          <p:cNvSpPr txBox="1"/>
          <p:nvPr/>
        </p:nvSpPr>
        <p:spPr>
          <a:xfrm>
            <a:off x="916883" y="5732585"/>
            <a:ext cx="6564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T-test for two independent sample, p-value = 0.41587 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0A91CBC-A00B-435F-8C14-63395DC5EC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883" y="1831068"/>
            <a:ext cx="10358234" cy="3662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40373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B9A9D8-DB30-44BE-A405-960D12022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What, if any, achievement differences exist between students that scored at or above mastery in character development vs. students that scored below mastery?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D8352B-D8DC-41EC-84A8-335725780B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Curiosity and Gratitude proficiency did not reveal significant achievement differences.</a:t>
            </a:r>
          </a:p>
          <a:p>
            <a:r>
              <a:rPr lang="en-US" dirty="0"/>
              <a:t>Grit proficiency demonstrated the strongest impact on student's achievement, thought not statistically significant.</a:t>
            </a:r>
          </a:p>
          <a:p>
            <a:r>
              <a:rPr lang="en-US" dirty="0"/>
              <a:t>AP Calculus BC is an extremely challenging course; grit is an important character strength for overcoming the obstacles that students will inevitably face.</a:t>
            </a:r>
          </a:p>
        </p:txBody>
      </p:sp>
    </p:spTree>
    <p:extLst>
      <p:ext uri="{BB962C8B-B14F-4D97-AF65-F5344CB8AC3E}">
        <p14:creationId xmlns:p14="http://schemas.microsoft.com/office/powerpoint/2010/main" val="31221025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DE03CD-78D9-4162-B66F-8187F2A20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Implications for Teachers and Leaders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DEFA3B-55BB-49B3-B33C-C82BCF7346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Curiosity and Gratitude are still essential character strengths for developing students interpersonal and social skills.</a:t>
            </a:r>
          </a:p>
          <a:p>
            <a:r>
              <a:rPr lang="en-US" dirty="0"/>
              <a:t>Grit showed the strongest connection to improving academic achievement.</a:t>
            </a:r>
          </a:p>
          <a:p>
            <a:r>
              <a:rPr lang="en-US" dirty="0"/>
              <a:t>Teachers and leaders should continue to develop all character strengths, however, grit is of particular importance in succeeding in challenging coursework in high school </a:t>
            </a:r>
            <a:r>
              <a:rPr lang="en-US"/>
              <a:t>and college.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53624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591C9-C121-4842-9F35-67ACFDBA56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DAD2D2-8E57-4F35-B8A9-8C581B3228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 and Context</a:t>
            </a:r>
          </a:p>
          <a:p>
            <a:r>
              <a:rPr lang="en-US" dirty="0"/>
              <a:t>Student Academic Results</a:t>
            </a:r>
          </a:p>
          <a:p>
            <a:r>
              <a:rPr lang="en-US" dirty="0"/>
              <a:t>Student Character Results</a:t>
            </a:r>
          </a:p>
          <a:p>
            <a:r>
              <a:rPr lang="en-US" dirty="0"/>
              <a:t>Portfolio Entries</a:t>
            </a:r>
          </a:p>
          <a:p>
            <a:r>
              <a:rPr lang="en-US" dirty="0"/>
              <a:t>Key Insights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24802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6434C-165D-4073-A6FE-255C50FF2E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Perspective on Academic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43471E-AB6C-4166-9329-2DEE459BB2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AP Calculus curriculum requires that we move through the content very quickly.</a:t>
            </a:r>
          </a:p>
          <a:p>
            <a:r>
              <a:rPr lang="en-US" dirty="0"/>
              <a:t>Students appear to struggle synthesizing all the understandings on assessments.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AP Calculus AB students are excelling and could be pushed further.</a:t>
            </a:r>
          </a:p>
          <a:p>
            <a:r>
              <a:rPr lang="en-US" dirty="0"/>
              <a:t>Pre-AP Calculus students need more support from peers and myself.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97794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5AD04B-E731-43BE-A048-98DC20F46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Character Goal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CF8F1C-8A60-4C80-9321-512C5E9C48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b="1" dirty="0">
                <a:solidFill>
                  <a:srgbClr val="00B050"/>
                </a:solidFill>
              </a:rPr>
              <a:t>Proficient</a:t>
            </a:r>
            <a:r>
              <a:rPr lang="en-US" sz="4400" b="1" dirty="0"/>
              <a:t>: </a:t>
            </a:r>
            <a:r>
              <a:rPr lang="en-US" sz="4400" dirty="0"/>
              <a:t>On average, students will score a 4 on curiosity indicators by the end of to course as score by students, the teacher, and corresponding English teachers. </a:t>
            </a:r>
          </a:p>
        </p:txBody>
      </p:sp>
    </p:spTree>
    <p:extLst>
      <p:ext uri="{BB962C8B-B14F-4D97-AF65-F5344CB8AC3E}">
        <p14:creationId xmlns:p14="http://schemas.microsoft.com/office/powerpoint/2010/main" val="39485001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4AC018-76D2-42CA-90B7-CA9FECB09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 Results - Mastery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8DEDEC9-9825-4CB6-91FB-6A1A73358F05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8549" y="1493291"/>
            <a:ext cx="7114902" cy="501600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527195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4AC018-76D2-42CA-90B7-CA9FECB09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 Results - Mastery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2BDE52E-0854-4DDD-B09F-883A9334AFBD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827829"/>
            <a:ext cx="10515600" cy="434692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754580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4AC018-76D2-42CA-90B7-CA9FECB09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 Results - Growth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CA5C0F5-8AA3-4357-98E8-4B9B7446326A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4674" y="1540067"/>
            <a:ext cx="7062652" cy="492245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740250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4AC018-76D2-42CA-90B7-CA9FECB09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 Results - Growth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7347E7C-5346-4E09-A65D-385EF16A9D98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7553" y="1477529"/>
            <a:ext cx="6958150" cy="520428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243180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902796-80DD-4E28-83CD-57E35843B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Perspective on Character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886DA1-3D29-4141-9C08-D414FF02AE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 am impressed with the +0.5 growth from eight students.</a:t>
            </a:r>
          </a:p>
          <a:p>
            <a:r>
              <a:rPr lang="en-US" dirty="0"/>
              <a:t>I would have appreciated more time to work with the six students who showed a decline in their curiosity.   </a:t>
            </a:r>
          </a:p>
          <a:p>
            <a:endParaRPr lang="en-US" dirty="0"/>
          </a:p>
          <a:p>
            <a:r>
              <a:rPr lang="en-US" dirty="0"/>
              <a:t>Need to integrate this into class more:</a:t>
            </a:r>
          </a:p>
          <a:p>
            <a:pPr lvl="1"/>
            <a:r>
              <a:rPr lang="en-US" dirty="0"/>
              <a:t>Curiosity shout outs after a review session.</a:t>
            </a:r>
          </a:p>
          <a:p>
            <a:pPr lvl="1"/>
            <a:r>
              <a:rPr lang="en-US" dirty="0"/>
              <a:t>Curiosity wall of What If questions.</a:t>
            </a:r>
          </a:p>
        </p:txBody>
      </p:sp>
    </p:spTree>
    <p:extLst>
      <p:ext uri="{BB962C8B-B14F-4D97-AF65-F5344CB8AC3E}">
        <p14:creationId xmlns:p14="http://schemas.microsoft.com/office/powerpoint/2010/main" val="16820259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7F10C1-AFBF-414E-BF2D-75807971C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Portfolio Entry #1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533BE0-2E39-4863-9DB1-DAF9BDE3770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Self and Other People (SOP)</a:t>
            </a:r>
          </a:p>
          <a:p>
            <a:pPr marL="0" indent="0">
              <a:buNone/>
            </a:pPr>
            <a:r>
              <a:rPr lang="en-US" dirty="0"/>
              <a:t>Students Relationships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6D470AB-A2EA-4135-B71C-D245A53D22F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6972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4E653-A13E-4C81-8812-D0D2F01C6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Portfolio Entry #2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DC25DB-8F46-45C9-813D-B1B5493CCF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Classroom Culture (CC)</a:t>
            </a:r>
          </a:p>
          <a:p>
            <a:pPr marL="0" indent="0">
              <a:buNone/>
            </a:pPr>
            <a:r>
              <a:rPr lang="en-US" dirty="0"/>
              <a:t>Engaging Everybody</a:t>
            </a:r>
          </a:p>
          <a:p>
            <a:r>
              <a:rPr lang="en-US" dirty="0"/>
              <a:t>Wait Time</a:t>
            </a:r>
          </a:p>
          <a:p>
            <a:r>
              <a:rPr lang="en-US" dirty="0"/>
              <a:t>Cold Call</a:t>
            </a:r>
          </a:p>
          <a:p>
            <a:r>
              <a:rPr lang="en-US" dirty="0"/>
              <a:t>Everybody Writes</a:t>
            </a:r>
          </a:p>
          <a:p>
            <a:r>
              <a:rPr lang="en-US" dirty="0"/>
              <a:t>Turn and Talk</a:t>
            </a:r>
          </a:p>
          <a:p>
            <a:r>
              <a:rPr lang="en-US" dirty="0"/>
              <a:t>Call and Response</a:t>
            </a:r>
          </a:p>
        </p:txBody>
      </p:sp>
    </p:spTree>
    <p:extLst>
      <p:ext uri="{BB962C8B-B14F-4D97-AF65-F5344CB8AC3E}">
        <p14:creationId xmlns:p14="http://schemas.microsoft.com/office/powerpoint/2010/main" val="23280089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135CF1-F212-47F6-A2BB-C1F0E1425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Portfolio Entry #3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BEE994-121B-47BE-9240-AA0AF422BEF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Teaching Cycle (TC)</a:t>
            </a:r>
          </a:p>
          <a:p>
            <a:pPr marL="0" indent="0">
              <a:buNone/>
            </a:pPr>
            <a:r>
              <a:rPr lang="en-US" dirty="0"/>
              <a:t>Implementing Rigorous Instruction</a:t>
            </a:r>
          </a:p>
          <a:p>
            <a:r>
              <a:rPr lang="en-US" dirty="0"/>
              <a:t>Ratio</a:t>
            </a:r>
          </a:p>
          <a:p>
            <a:r>
              <a:rPr lang="en-US" dirty="0"/>
              <a:t>Take a Stand</a:t>
            </a:r>
          </a:p>
          <a:p>
            <a:r>
              <a:rPr lang="en-US" dirty="0"/>
              <a:t>Stretch It</a:t>
            </a:r>
          </a:p>
          <a:p>
            <a:r>
              <a:rPr lang="en-US" dirty="0"/>
              <a:t>Reciprocal Teaching</a:t>
            </a:r>
          </a:p>
          <a:p>
            <a:r>
              <a:rPr lang="en-US" dirty="0"/>
              <a:t>Chalk Talk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770FE1-59BA-4079-9F19-56D7BB4BB58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9048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view of a city street&#10;&#10;Description automatically generated">
            <a:extLst>
              <a:ext uri="{FF2B5EF4-FFF2-40B4-BE49-F238E27FC236}">
                <a16:creationId xmlns:a16="http://schemas.microsoft.com/office/drawing/2014/main" id="{340D16CC-916B-46C9-8DE7-4025FA0BB68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58" b="5671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64E4D25-4B50-47DD-900B-8EEDFE83A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456110"/>
            <a:ext cx="9407236" cy="895264"/>
          </a:xfrm>
          <a:solidFill>
            <a:schemeClr val="tx1"/>
          </a:solidFill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North Star Academy Washington Park HS</a:t>
            </a:r>
          </a:p>
        </p:txBody>
      </p:sp>
      <p:pic>
        <p:nvPicPr>
          <p:cNvPr id="13" name="Picture 12" descr="A group of people holding a sign&#10;&#10;Description automatically generated">
            <a:extLst>
              <a:ext uri="{FF2B5EF4-FFF2-40B4-BE49-F238E27FC236}">
                <a16:creationId xmlns:a16="http://schemas.microsoft.com/office/drawing/2014/main" id="{C26662FA-2EAA-477A-B041-831137815A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5071" y="602288"/>
            <a:ext cx="3350366" cy="4463982"/>
          </a:xfrm>
          <a:prstGeom prst="rect">
            <a:avLst/>
          </a:prstGeom>
        </p:spPr>
      </p:pic>
      <p:pic>
        <p:nvPicPr>
          <p:cNvPr id="15" name="Picture 14" descr="A black sign with white text&#10;&#10;Description automatically generated">
            <a:extLst>
              <a:ext uri="{FF2B5EF4-FFF2-40B4-BE49-F238E27FC236}">
                <a16:creationId xmlns:a16="http://schemas.microsoft.com/office/drawing/2014/main" id="{67D37825-FF3C-4CF5-A4A4-6F20DB39C65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399"/>
          <a:stretch/>
        </p:blipFill>
        <p:spPr>
          <a:xfrm>
            <a:off x="1946563" y="602288"/>
            <a:ext cx="3001945" cy="4463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549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1A5FE5-A1B9-45B3-B556-5CDB01895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Portfolio Entry #4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0AC716-4BAA-4B27-99BB-B268DC52C1C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Math Content</a:t>
            </a:r>
          </a:p>
          <a:p>
            <a:pPr marL="0" indent="0">
              <a:buNone/>
            </a:pPr>
            <a:r>
              <a:rPr lang="en-US" dirty="0"/>
              <a:t>Generative Moves</a:t>
            </a:r>
          </a:p>
          <a:p>
            <a:r>
              <a:rPr lang="en-US" dirty="0"/>
              <a:t>Strengthen/Weaken Conclusion</a:t>
            </a:r>
          </a:p>
          <a:p>
            <a:r>
              <a:rPr lang="en-US" dirty="0"/>
              <a:t>Strengthen/Weaken Hypothesis</a:t>
            </a:r>
          </a:p>
          <a:p>
            <a:r>
              <a:rPr lang="en-US" dirty="0"/>
              <a:t>Generalize</a:t>
            </a:r>
          </a:p>
          <a:p>
            <a:r>
              <a:rPr lang="en-US" dirty="0"/>
              <a:t>Specialize</a:t>
            </a:r>
          </a:p>
          <a:p>
            <a:r>
              <a:rPr lang="en-US" dirty="0"/>
              <a:t>Consider the Converse</a:t>
            </a:r>
          </a:p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557C04E-B078-4621-BA5D-6708C56B92E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84305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DBB13-39CB-48E5-B8D2-C9147CF0AA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Insight #1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A8A2BF-190C-4324-9888-9B45FD6C6B5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“We don’t rise to the level of our expectations; we fall to the level of our training.”</a:t>
            </a:r>
          </a:p>
          <a:p>
            <a:r>
              <a:rPr lang="en-US" dirty="0"/>
              <a:t>There is no short cut to great teaching, you must go all in and practice to be your best for kids.</a:t>
            </a:r>
          </a:p>
        </p:txBody>
      </p:sp>
      <p:pic>
        <p:nvPicPr>
          <p:cNvPr id="6" name="Content Placeholder 5" descr="A picture containing text, newspaper&#10;&#10;Description automatically generated">
            <a:extLst>
              <a:ext uri="{FF2B5EF4-FFF2-40B4-BE49-F238E27FC236}">
                <a16:creationId xmlns:a16="http://schemas.microsoft.com/office/drawing/2014/main" id="{D512E822-63BD-4454-B60F-042526EBB69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1542" y="1229518"/>
            <a:ext cx="2605092" cy="3442853"/>
          </a:xfrm>
        </p:spPr>
      </p:pic>
      <p:pic>
        <p:nvPicPr>
          <p:cNvPr id="8" name="Picture 7" descr="A group of people around each other&#10;&#10;Description automatically generated">
            <a:extLst>
              <a:ext uri="{FF2B5EF4-FFF2-40B4-BE49-F238E27FC236}">
                <a16:creationId xmlns:a16="http://schemas.microsoft.com/office/drawing/2014/main" id="{6C0D7C00-71E3-4332-8E68-CE9EB0E06E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3513" y="2555081"/>
            <a:ext cx="2605092" cy="3438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8306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DBB13-39CB-48E5-B8D2-C9147CF0AA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Insight #2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A8A2BF-190C-4324-9888-9B45FD6C6B5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“</a:t>
            </a:r>
            <a:r>
              <a:rPr lang="en-US" i="1" dirty="0"/>
              <a:t>Quote”</a:t>
            </a:r>
          </a:p>
          <a:p>
            <a:r>
              <a:rPr lang="en-US" dirty="0"/>
              <a:t>To teach math effectively is to teach students to think flexibly through less structure and clear criteria for success.</a:t>
            </a:r>
          </a:p>
        </p:txBody>
      </p:sp>
      <p:pic>
        <p:nvPicPr>
          <p:cNvPr id="9" name="Content Placeholder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D81A910F-1C1C-45AA-BA53-E27A293934F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4762" y="1524000"/>
            <a:ext cx="3057525" cy="3810000"/>
          </a:xfrm>
        </p:spPr>
      </p:pic>
    </p:spTree>
    <p:extLst>
      <p:ext uri="{BB962C8B-B14F-4D97-AF65-F5344CB8AC3E}">
        <p14:creationId xmlns:p14="http://schemas.microsoft.com/office/powerpoint/2010/main" val="31093251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DBB13-39CB-48E5-B8D2-C9147CF0AA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Insight #3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A8A2BF-190C-4324-9888-9B45FD6C6B5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“People don’t care how much you know, until they know how much you care.”</a:t>
            </a:r>
          </a:p>
          <a:p>
            <a:r>
              <a:rPr lang="en-US" dirty="0"/>
              <a:t>When working with teachers and students, it is deeply important to listen and understand the people your are working with before you push them to the best version of themselves.</a:t>
            </a:r>
          </a:p>
          <a:p>
            <a:endParaRPr lang="en-US" dirty="0"/>
          </a:p>
        </p:txBody>
      </p:sp>
      <p:pic>
        <p:nvPicPr>
          <p:cNvPr id="8" name="Picture 7" descr="A close up of an animal&#10;&#10;Description automatically generated">
            <a:extLst>
              <a:ext uri="{FF2B5EF4-FFF2-40B4-BE49-F238E27FC236}">
                <a16:creationId xmlns:a16="http://schemas.microsoft.com/office/drawing/2014/main" id="{C327AAB7-F1D9-4DCE-AB55-6DB1533824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3164" y="680544"/>
            <a:ext cx="3171825" cy="4752975"/>
          </a:xfrm>
          <a:prstGeom prst="rect">
            <a:avLst/>
          </a:prstGeom>
        </p:spPr>
      </p:pic>
      <p:pic>
        <p:nvPicPr>
          <p:cNvPr id="6" name="Content Placeholder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DB0C7A95-7335-4712-9F30-614FB3D5315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0546" y="1929671"/>
            <a:ext cx="3028124" cy="4351338"/>
          </a:xfrm>
        </p:spPr>
      </p:pic>
    </p:spTree>
    <p:extLst>
      <p:ext uri="{BB962C8B-B14F-4D97-AF65-F5344CB8AC3E}">
        <p14:creationId xmlns:p14="http://schemas.microsoft.com/office/powerpoint/2010/main" val="21602386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3AD92-0394-4F3D-A674-8CA282B10D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32452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2EACE1-F0CF-40C6-BED6-3092873558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9689"/>
            <a:ext cx="11109960" cy="5233262"/>
          </a:xfrm>
        </p:spPr>
        <p:txBody>
          <a:bodyPr numCol="3">
            <a:noAutofit/>
          </a:bodyPr>
          <a:lstStyle/>
          <a:p>
            <a:r>
              <a:rPr lang="en-US" sz="1800" dirty="0"/>
              <a:t>My students</a:t>
            </a:r>
          </a:p>
          <a:p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Professor Hill</a:t>
            </a:r>
          </a:p>
          <a:p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Professor Farnum</a:t>
            </a:r>
          </a:p>
          <a:p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Professor Greene</a:t>
            </a:r>
          </a:p>
          <a:p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Dean V</a:t>
            </a:r>
          </a:p>
          <a:p>
            <a:r>
              <a:rPr lang="en-US" sz="1800" dirty="0"/>
              <a:t>Jeffrey Duncan-Andrade</a:t>
            </a:r>
          </a:p>
          <a:p>
            <a:r>
              <a:rPr lang="en-US" sz="1800" dirty="0" err="1"/>
              <a:t>Zaretta</a:t>
            </a:r>
            <a:r>
              <a:rPr lang="en-US" sz="1800" dirty="0"/>
              <a:t> Hammond</a:t>
            </a:r>
          </a:p>
          <a:p>
            <a:r>
              <a:rPr lang="en-US" sz="1800" dirty="0"/>
              <a:t>Doug </a:t>
            </a:r>
            <a:r>
              <a:rPr lang="en-US" sz="1800" dirty="0" err="1"/>
              <a:t>Lemov</a:t>
            </a:r>
            <a:endParaRPr lang="en-US" sz="1800" dirty="0"/>
          </a:p>
          <a:p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WPHS Math Department</a:t>
            </a:r>
          </a:p>
          <a:p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Syrena Burnam</a:t>
            </a:r>
          </a:p>
          <a:p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Mike Taubman</a:t>
            </a:r>
          </a:p>
          <a:p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Beth Verrilli</a:t>
            </a:r>
          </a:p>
          <a:p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Allison Johnson</a:t>
            </a:r>
          </a:p>
          <a:p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Alyse Amato</a:t>
            </a:r>
          </a:p>
          <a:p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Ashling Coffey</a:t>
            </a:r>
          </a:p>
          <a:p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Anushae Syed</a:t>
            </a:r>
          </a:p>
          <a:p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Poorvi Goradia</a:t>
            </a:r>
          </a:p>
          <a:p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Julia Addeo</a:t>
            </a:r>
          </a:p>
          <a:p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Bill Koch</a:t>
            </a:r>
          </a:p>
          <a:p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Danny Murray</a:t>
            </a:r>
          </a:p>
          <a:p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Scott Kern</a:t>
            </a:r>
          </a:p>
          <a:p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Andy Chen</a:t>
            </a:r>
          </a:p>
          <a:p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Michael Mann</a:t>
            </a:r>
          </a:p>
          <a:p>
            <a:r>
              <a:rPr lang="en-US" sz="1800" dirty="0"/>
              <a:t>Chris Palermo</a:t>
            </a:r>
          </a:p>
          <a:p>
            <a:r>
              <a:rPr lang="en-US" sz="1800" dirty="0"/>
              <a:t>Denarius Frazier</a:t>
            </a:r>
          </a:p>
          <a:p>
            <a:r>
              <a:rPr lang="en-US" sz="1800" dirty="0"/>
              <a:t>Nick Stano</a:t>
            </a:r>
          </a:p>
          <a:p>
            <a:r>
              <a:rPr lang="en-US" sz="1800" dirty="0"/>
              <a:t>Blake </a:t>
            </a:r>
            <a:r>
              <a:rPr lang="en-US" sz="1800" dirty="0" err="1"/>
              <a:t>Sukar</a:t>
            </a:r>
            <a:endParaRPr lang="en-US" sz="1800" dirty="0"/>
          </a:p>
          <a:p>
            <a:r>
              <a:rPr lang="en-US" sz="1800" dirty="0"/>
              <a:t>Alissa Fong</a:t>
            </a:r>
          </a:p>
          <a:p>
            <a:r>
              <a:rPr lang="en-US" sz="1800" dirty="0"/>
              <a:t>Melissa </a:t>
            </a:r>
            <a:r>
              <a:rPr lang="en-US" sz="1800" dirty="0" err="1"/>
              <a:t>Scheve</a:t>
            </a:r>
            <a:endParaRPr lang="en-US" sz="1800" dirty="0"/>
          </a:p>
          <a:p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Allison Post</a:t>
            </a:r>
          </a:p>
          <a:p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Cassidy Rosenblum</a:t>
            </a:r>
          </a:p>
          <a:p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Mike Woodward</a:t>
            </a:r>
          </a:p>
          <a:p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Alex Sylvester</a:t>
            </a:r>
          </a:p>
          <a:p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Phil </a:t>
            </a:r>
            <a:r>
              <a:rPr lang="en-US" sz="1800" dirty="0" err="1">
                <a:solidFill>
                  <a:schemeClr val="accent1">
                    <a:lumMod val="50000"/>
                  </a:schemeClr>
                </a:solidFill>
              </a:rPr>
              <a:t>Berkaw</a:t>
            </a:r>
            <a:endParaRPr lang="en-US" sz="1800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Rachel Gainer</a:t>
            </a:r>
          </a:p>
          <a:p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Amanda Page</a:t>
            </a:r>
          </a:p>
          <a:p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John </a:t>
            </a:r>
            <a:r>
              <a:rPr lang="en-US" sz="1800" dirty="0" err="1">
                <a:solidFill>
                  <a:schemeClr val="accent1">
                    <a:lumMod val="50000"/>
                  </a:schemeClr>
                </a:solidFill>
              </a:rPr>
              <a:t>Allenbach</a:t>
            </a:r>
            <a:endParaRPr lang="en-US" sz="1800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sz="1800" dirty="0"/>
              <a:t>Trevor Baisden</a:t>
            </a:r>
          </a:p>
          <a:p>
            <a:r>
              <a:rPr lang="en-US" sz="1800" dirty="0"/>
              <a:t>Michael and </a:t>
            </a:r>
            <a:r>
              <a:rPr lang="en-US" sz="1800" dirty="0" err="1"/>
              <a:t>Machael</a:t>
            </a:r>
            <a:r>
              <a:rPr lang="en-US" sz="1800" dirty="0"/>
              <a:t> Sherry</a:t>
            </a:r>
          </a:p>
          <a:p>
            <a:r>
              <a:rPr lang="en-US" sz="1800" dirty="0"/>
              <a:t>Jennifer Brown</a:t>
            </a:r>
          </a:p>
          <a:p>
            <a:r>
              <a:rPr lang="en-US" sz="1800" dirty="0"/>
              <a:t>Dean and Ross Coapman</a:t>
            </a:r>
          </a:p>
          <a:p>
            <a:r>
              <a:rPr lang="en-US" sz="1800" dirty="0"/>
              <a:t>Scott and Susan Coapman</a:t>
            </a:r>
          </a:p>
          <a:p>
            <a:r>
              <a:rPr lang="en-US" sz="1800" dirty="0"/>
              <a:t>Jack and Hope Sherry</a:t>
            </a:r>
          </a:p>
          <a:p>
            <a:r>
              <a:rPr lang="en-US" sz="1800" dirty="0"/>
              <a:t>Jack and Connie Coapman</a:t>
            </a:r>
          </a:p>
          <a:p>
            <a:r>
              <a:rPr lang="en-US" sz="1800" dirty="0"/>
              <a:t>Justine Coapman</a:t>
            </a:r>
          </a:p>
        </p:txBody>
      </p:sp>
    </p:spTree>
    <p:extLst>
      <p:ext uri="{BB962C8B-B14F-4D97-AF65-F5344CB8AC3E}">
        <p14:creationId xmlns:p14="http://schemas.microsoft.com/office/powerpoint/2010/main" val="27360037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AC22E-8364-4405-9360-FA535B19689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3D05E49C-8801-4965-AA65-DFD5332BB57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1204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49BC4-F7A1-43C2-945B-D285B05E5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Question #2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4E9B91-5E55-4D47-AA40-9E91A57470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What, if any, achievement differences exist between students that scored at or above mastery in character development vs. students that scored below mastery?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12576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49BC4-F7A1-43C2-945B-D285B05E5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Question #2</a:t>
            </a:r>
            <a:endParaRPr lang="en-US" dirty="0">
              <a:highlight>
                <a:srgbClr val="FFFF00"/>
              </a:highlight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9186A50-F5A7-4528-89E8-F157E0DE1A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4677" y="1507944"/>
            <a:ext cx="8862646" cy="511685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117869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49BC4-F7A1-43C2-945B-D285B05E5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Question #2</a:t>
            </a: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F38C084E-CEF1-489B-AC36-214FE59C938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06531" y="1690688"/>
          <a:ext cx="10978938" cy="4351335"/>
        </p:xfrm>
        <a:graphic>
          <a:graphicData uri="http://schemas.openxmlformats.org/drawingml/2006/table">
            <a:tbl>
              <a:tblPr firstRow="1" firstCol="1" bandRow="1">
                <a:tableStyleId>{FABFCF23-3B69-468F-B69F-88F6DE6A72F2}</a:tableStyleId>
              </a:tblPr>
              <a:tblGrid>
                <a:gridCol w="7239804">
                  <a:extLst>
                    <a:ext uri="{9D8B030D-6E8A-4147-A177-3AD203B41FA5}">
                      <a16:colId xmlns:a16="http://schemas.microsoft.com/office/drawing/2014/main" val="798626568"/>
                    </a:ext>
                  </a:extLst>
                </a:gridCol>
                <a:gridCol w="1544574">
                  <a:extLst>
                    <a:ext uri="{9D8B030D-6E8A-4147-A177-3AD203B41FA5}">
                      <a16:colId xmlns:a16="http://schemas.microsoft.com/office/drawing/2014/main" val="3301151930"/>
                    </a:ext>
                  </a:extLst>
                </a:gridCol>
                <a:gridCol w="1097280">
                  <a:extLst>
                    <a:ext uri="{9D8B030D-6E8A-4147-A177-3AD203B41FA5}">
                      <a16:colId xmlns:a16="http://schemas.microsoft.com/office/drawing/2014/main" val="2459768955"/>
                    </a:ext>
                  </a:extLst>
                </a:gridCol>
                <a:gridCol w="1097280">
                  <a:extLst>
                    <a:ext uri="{9D8B030D-6E8A-4147-A177-3AD203B41FA5}">
                      <a16:colId xmlns:a16="http://schemas.microsoft.com/office/drawing/2014/main" val="1207465433"/>
                    </a:ext>
                  </a:extLst>
                </a:gridCol>
              </a:tblGrid>
              <a:tr h="37170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indicator</a:t>
                      </a:r>
                      <a:endParaRPr lang="en-US" sz="1600">
                        <a:solidFill>
                          <a:srgbClr val="1F3864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066" marR="440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slope</a:t>
                      </a:r>
                      <a:endParaRPr lang="en-US" sz="1600">
                        <a:solidFill>
                          <a:srgbClr val="1F3864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066" marR="440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intercept</a:t>
                      </a:r>
                      <a:endParaRPr lang="en-US" sz="1600" dirty="0">
                        <a:solidFill>
                          <a:srgbClr val="1F3864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066" marR="440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r^2</a:t>
                      </a:r>
                      <a:endParaRPr lang="en-US" sz="1600">
                        <a:solidFill>
                          <a:srgbClr val="1F3864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066" marR="44066" marT="0" marB="0" anchor="ctr"/>
                </a:tc>
                <a:extLst>
                  <a:ext uri="{0D108BD9-81ED-4DB2-BD59-A6C34878D82A}">
                    <a16:rowId xmlns:a16="http://schemas.microsoft.com/office/drawing/2014/main" val="4032943786"/>
                  </a:ext>
                </a:extLst>
              </a:tr>
              <a:tr h="49745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Is eager to explore new things</a:t>
                      </a:r>
                      <a:endParaRPr lang="en-US" sz="1600">
                        <a:solidFill>
                          <a:srgbClr val="1F3864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066" marR="440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-0.029655</a:t>
                      </a:r>
                      <a:endParaRPr lang="en-US" sz="1600">
                        <a:solidFill>
                          <a:srgbClr val="1F3864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066" marR="440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0.620587</a:t>
                      </a:r>
                      <a:endParaRPr lang="en-US" sz="1600">
                        <a:solidFill>
                          <a:srgbClr val="1F3864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066" marR="440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0.052376</a:t>
                      </a:r>
                      <a:endParaRPr lang="en-US" sz="1600" dirty="0">
                        <a:solidFill>
                          <a:srgbClr val="1F3864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066" marR="44066" marT="0" marB="0" anchor="ctr"/>
                </a:tc>
                <a:extLst>
                  <a:ext uri="{0D108BD9-81ED-4DB2-BD59-A6C34878D82A}">
                    <a16:rowId xmlns:a16="http://schemas.microsoft.com/office/drawing/2014/main" val="2243370629"/>
                  </a:ext>
                </a:extLst>
              </a:tr>
              <a:tr h="49745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Asks and answers questions to deepen understanding</a:t>
                      </a:r>
                      <a:endParaRPr lang="en-US" sz="1600">
                        <a:solidFill>
                          <a:srgbClr val="1F3864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066" marR="440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-0.033073</a:t>
                      </a:r>
                      <a:endParaRPr lang="en-US" sz="1600">
                        <a:solidFill>
                          <a:srgbClr val="1F3864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066" marR="440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0.625920</a:t>
                      </a:r>
                      <a:endParaRPr lang="en-US" sz="1600">
                        <a:solidFill>
                          <a:srgbClr val="1F3864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066" marR="440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0.103636</a:t>
                      </a:r>
                      <a:endParaRPr lang="en-US" sz="1600">
                        <a:solidFill>
                          <a:srgbClr val="1F3864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066" marR="44066" marT="0" marB="0" anchor="ctr"/>
                </a:tc>
                <a:extLst>
                  <a:ext uri="{0D108BD9-81ED-4DB2-BD59-A6C34878D82A}">
                    <a16:rowId xmlns:a16="http://schemas.microsoft.com/office/drawing/2014/main" val="3339915303"/>
                  </a:ext>
                </a:extLst>
              </a:tr>
              <a:tr h="49745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Actively listens to others</a:t>
                      </a:r>
                      <a:endParaRPr lang="en-US" sz="1600" dirty="0">
                        <a:solidFill>
                          <a:srgbClr val="1F3864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066" marR="440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-0.025687</a:t>
                      </a:r>
                      <a:endParaRPr lang="en-US" sz="1600">
                        <a:solidFill>
                          <a:srgbClr val="1F3864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066" marR="440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0.607781</a:t>
                      </a:r>
                      <a:endParaRPr lang="en-US" sz="1600">
                        <a:solidFill>
                          <a:srgbClr val="1F3864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066" marR="440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0.037672</a:t>
                      </a:r>
                      <a:endParaRPr lang="en-US" sz="1600">
                        <a:solidFill>
                          <a:srgbClr val="1F3864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066" marR="44066" marT="0" marB="0" anchor="ctr"/>
                </a:tc>
                <a:extLst>
                  <a:ext uri="{0D108BD9-81ED-4DB2-BD59-A6C34878D82A}">
                    <a16:rowId xmlns:a16="http://schemas.microsoft.com/office/drawing/2014/main" val="977005128"/>
                  </a:ext>
                </a:extLst>
              </a:tr>
              <a:tr h="49745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Finishes whatever he or she begins</a:t>
                      </a:r>
                      <a:endParaRPr lang="en-US" sz="1600">
                        <a:solidFill>
                          <a:srgbClr val="1F3864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066" marR="440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-0.000193</a:t>
                      </a:r>
                      <a:endParaRPr lang="en-US" sz="1600">
                        <a:solidFill>
                          <a:srgbClr val="1F3864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066" marR="440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0.505732</a:t>
                      </a:r>
                      <a:endParaRPr lang="en-US" sz="1600">
                        <a:solidFill>
                          <a:srgbClr val="1F3864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066" marR="440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0.000003</a:t>
                      </a:r>
                      <a:endParaRPr lang="en-US" sz="1600">
                        <a:solidFill>
                          <a:srgbClr val="1F3864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066" marR="44066" marT="0" marB="0" anchor="ctr"/>
                </a:tc>
                <a:extLst>
                  <a:ext uri="{0D108BD9-81ED-4DB2-BD59-A6C34878D82A}">
                    <a16:rowId xmlns:a16="http://schemas.microsoft.com/office/drawing/2014/main" val="364583240"/>
                  </a:ext>
                </a:extLst>
              </a:tr>
              <a:tr h="49745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Tries very hard even after experiencing failure</a:t>
                      </a:r>
                      <a:endParaRPr lang="en-US" sz="1600">
                        <a:solidFill>
                          <a:srgbClr val="1F3864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066" marR="440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-0.029129</a:t>
                      </a:r>
                      <a:endParaRPr lang="en-US" sz="1600">
                        <a:solidFill>
                          <a:srgbClr val="1F3864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066" marR="440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0.617531</a:t>
                      </a:r>
                      <a:endParaRPr lang="en-US" sz="1600">
                        <a:solidFill>
                          <a:srgbClr val="1F3864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066" marR="440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0.064941</a:t>
                      </a:r>
                      <a:endParaRPr lang="en-US" sz="1600">
                        <a:solidFill>
                          <a:srgbClr val="1F3864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066" marR="44066" marT="0" marB="0" anchor="ctr"/>
                </a:tc>
                <a:extLst>
                  <a:ext uri="{0D108BD9-81ED-4DB2-BD59-A6C34878D82A}">
                    <a16:rowId xmlns:a16="http://schemas.microsoft.com/office/drawing/2014/main" val="478880837"/>
                  </a:ext>
                </a:extLst>
              </a:tr>
              <a:tr h="49745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Works independently with focus</a:t>
                      </a:r>
                      <a:endParaRPr lang="en-US" sz="1600">
                        <a:solidFill>
                          <a:srgbClr val="1F3864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066" marR="440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0.033331</a:t>
                      </a:r>
                      <a:endParaRPr lang="en-US" sz="1600">
                        <a:solidFill>
                          <a:srgbClr val="1F3864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066" marR="440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0.376308</a:t>
                      </a:r>
                      <a:endParaRPr lang="en-US" sz="1600">
                        <a:solidFill>
                          <a:srgbClr val="1F3864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066" marR="440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0.085028</a:t>
                      </a:r>
                      <a:endParaRPr lang="en-US" sz="1600">
                        <a:solidFill>
                          <a:srgbClr val="1F3864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066" marR="44066" marT="0" marB="0" anchor="ctr"/>
                </a:tc>
                <a:extLst>
                  <a:ext uri="{0D108BD9-81ED-4DB2-BD59-A6C34878D82A}">
                    <a16:rowId xmlns:a16="http://schemas.microsoft.com/office/drawing/2014/main" val="2705667825"/>
                  </a:ext>
                </a:extLst>
              </a:tr>
              <a:tr h="49745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Recognizes and shows appreciation for others</a:t>
                      </a:r>
                      <a:endParaRPr lang="en-US" sz="1600">
                        <a:solidFill>
                          <a:srgbClr val="1F3864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066" marR="440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-0.011491</a:t>
                      </a:r>
                      <a:endParaRPr lang="en-US" sz="1600">
                        <a:solidFill>
                          <a:srgbClr val="1F3864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066" marR="440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0.550602</a:t>
                      </a:r>
                      <a:endParaRPr lang="en-US" sz="1600">
                        <a:solidFill>
                          <a:srgbClr val="1F3864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066" marR="440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0.008937</a:t>
                      </a:r>
                      <a:endParaRPr lang="en-US" sz="1600">
                        <a:solidFill>
                          <a:srgbClr val="1F3864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066" marR="44066" marT="0" marB="0" anchor="ctr"/>
                </a:tc>
                <a:extLst>
                  <a:ext uri="{0D108BD9-81ED-4DB2-BD59-A6C34878D82A}">
                    <a16:rowId xmlns:a16="http://schemas.microsoft.com/office/drawing/2014/main" val="3768342737"/>
                  </a:ext>
                </a:extLst>
              </a:tr>
              <a:tr h="49745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Recognizes and shows appreciation for his/her opportunities</a:t>
                      </a:r>
                      <a:endParaRPr lang="en-US" sz="1600" dirty="0">
                        <a:solidFill>
                          <a:srgbClr val="1F3864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066" marR="440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-0.024846</a:t>
                      </a:r>
                      <a:endParaRPr lang="en-US" sz="1600">
                        <a:solidFill>
                          <a:srgbClr val="1F3864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066" marR="440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0.602702</a:t>
                      </a:r>
                      <a:endParaRPr lang="en-US" sz="1600">
                        <a:solidFill>
                          <a:srgbClr val="1F3864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066" marR="440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0.039347</a:t>
                      </a:r>
                      <a:endParaRPr lang="en-US" sz="1600" dirty="0">
                        <a:solidFill>
                          <a:srgbClr val="1F3864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066" marR="44066" marT="0" marB="0" anchor="ctr"/>
                </a:tc>
                <a:extLst>
                  <a:ext uri="{0D108BD9-81ED-4DB2-BD59-A6C34878D82A}">
                    <a16:rowId xmlns:a16="http://schemas.microsoft.com/office/drawing/2014/main" val="16852006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9297961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49BC4-F7A1-43C2-945B-D285B05E5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Question #2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4E9B91-5E55-4D47-AA40-9E91A57470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Statistically, there are no significant correlations between character strengths and standards mastery.</a:t>
            </a:r>
          </a:p>
          <a:p>
            <a:r>
              <a:rPr lang="en-US" dirty="0"/>
              <a:t>Working independently with focus interestingly was positively associated with mastery.</a:t>
            </a:r>
          </a:p>
          <a:p>
            <a:r>
              <a:rPr lang="en-US" dirty="0"/>
              <a:t>In the future, it will be important to measure these character traits with a common understanding of their meaning in an academic context.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15754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ack and silver text on a white surface&#10;&#10;Description automatically generated">
            <a:extLst>
              <a:ext uri="{FF2B5EF4-FFF2-40B4-BE49-F238E27FC236}">
                <a16:creationId xmlns:a16="http://schemas.microsoft.com/office/drawing/2014/main" id="{CAB1817B-B71D-49D2-BB6E-07E7435A36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3" r="333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1D52277C-584B-48C9-AC04-FF06106290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456110"/>
            <a:ext cx="3650673" cy="895264"/>
          </a:xfrm>
          <a:solidFill>
            <a:schemeClr val="tx1"/>
          </a:solidFill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AP Calculus BC</a:t>
            </a:r>
          </a:p>
        </p:txBody>
      </p:sp>
      <p:pic>
        <p:nvPicPr>
          <p:cNvPr id="10" name="Picture 9" descr="A picture containing ball, drawing&#10;&#10;Description automatically generated">
            <a:extLst>
              <a:ext uri="{FF2B5EF4-FFF2-40B4-BE49-F238E27FC236}">
                <a16:creationId xmlns:a16="http://schemas.microsoft.com/office/drawing/2014/main" id="{AAF6F2C8-BCDD-491A-9449-F7482BE077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41402"/>
            <a:ext cx="5217297" cy="2714625"/>
          </a:xfrm>
          <a:prstGeom prst="rect">
            <a:avLst/>
          </a:prstGeom>
        </p:spPr>
      </p:pic>
      <p:pic>
        <p:nvPicPr>
          <p:cNvPr id="12" name="Picture 11" descr="A group of people posing for the camera&#10;&#10;Description automatically generated">
            <a:extLst>
              <a:ext uri="{FF2B5EF4-FFF2-40B4-BE49-F238E27FC236}">
                <a16:creationId xmlns:a16="http://schemas.microsoft.com/office/drawing/2014/main" id="{5A08D276-3F47-4D5B-83B8-5960AE74ABB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07" t="7387" r="18207" b="7387"/>
          <a:stretch/>
        </p:blipFill>
        <p:spPr>
          <a:xfrm>
            <a:off x="6656330" y="908221"/>
            <a:ext cx="5016685" cy="5041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866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2" name="Picture 8">
            <a:extLst>
              <a:ext uri="{FF2B5EF4-FFF2-40B4-BE49-F238E27FC236}">
                <a16:creationId xmlns:a16="http://schemas.microsoft.com/office/drawing/2014/main" id="{71032D74-4D30-45D0-BF4C-3F7E95B0F5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214"/>
          <a:stretch/>
        </p:blipFill>
        <p:spPr bwMode="auto">
          <a:xfrm>
            <a:off x="4763" y="0"/>
            <a:ext cx="12187237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1D52277C-584B-48C9-AC04-FF06106290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7933" y="5456111"/>
            <a:ext cx="2036456" cy="895264"/>
          </a:xfrm>
          <a:solidFill>
            <a:schemeClr val="tx1"/>
          </a:solidFill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Students</a:t>
            </a:r>
          </a:p>
        </p:txBody>
      </p:sp>
      <p:pic>
        <p:nvPicPr>
          <p:cNvPr id="6147" name="Picture 1">
            <a:extLst>
              <a:ext uri="{FF2B5EF4-FFF2-40B4-BE49-F238E27FC236}">
                <a16:creationId xmlns:a16="http://schemas.microsoft.com/office/drawing/2014/main" id="{68E04FA9-7523-4202-9160-7D8759AD2E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848" y="581025"/>
            <a:ext cx="5010151" cy="28479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8" name="Picture 5" descr="20180924_NSAWPHS_550.jpg">
            <a:extLst>
              <a:ext uri="{FF2B5EF4-FFF2-40B4-BE49-F238E27FC236}">
                <a16:creationId xmlns:a16="http://schemas.microsoft.com/office/drawing/2014/main" id="{F187480F-D910-482F-9D13-089FEC079A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7168" y="506624"/>
            <a:ext cx="4206819" cy="2850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9" name="Picture 1">
            <a:extLst>
              <a:ext uri="{FF2B5EF4-FFF2-40B4-BE49-F238E27FC236}">
                <a16:creationId xmlns:a16="http://schemas.microsoft.com/office/drawing/2014/main" id="{61356532-384A-4DE9-93FC-2B5D7427DE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2590" y="3743283"/>
            <a:ext cx="4206819" cy="2608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7">
            <a:extLst>
              <a:ext uri="{FF2B5EF4-FFF2-40B4-BE49-F238E27FC236}">
                <a16:creationId xmlns:a16="http://schemas.microsoft.com/office/drawing/2014/main" id="{6DE51102-45B8-43EA-B975-98A6BC0D04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303987" y="2531768"/>
            <a:ext cx="9146187" cy="342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6150" name="Picture 6">
            <a:extLst>
              <a:ext uri="{FF2B5EF4-FFF2-40B4-BE49-F238E27FC236}">
                <a16:creationId xmlns:a16="http://schemas.microsoft.com/office/drawing/2014/main" id="{5D741978-13D7-4B64-84A4-73E591EA4F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r:link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91" r="19000" b="10428"/>
          <a:stretch>
            <a:fillRect/>
          </a:stretch>
        </p:blipFill>
        <p:spPr bwMode="auto">
          <a:xfrm rot="5400000">
            <a:off x="9031524" y="4029101"/>
            <a:ext cx="2608093" cy="2036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9266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5AD04B-E731-43BE-A048-98DC20F46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Academic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CF8F1C-8A60-4C80-9321-512C5E9C48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b="1" dirty="0">
                <a:solidFill>
                  <a:srgbClr val="00B050"/>
                </a:solidFill>
              </a:rPr>
              <a:t>Proficient: </a:t>
            </a:r>
            <a:r>
              <a:rPr lang="en-US" sz="3600" dirty="0"/>
              <a:t>On average, students will achieve an average standards mastery of 55% of the selected set of standards. </a:t>
            </a:r>
          </a:p>
          <a:p>
            <a:pPr marL="0" indent="0">
              <a:buNone/>
            </a:pPr>
            <a:endParaRPr lang="en-US" sz="3600" dirty="0"/>
          </a:p>
          <a:p>
            <a:pPr marL="0" indent="0">
              <a:buNone/>
            </a:pPr>
            <a:r>
              <a:rPr lang="en-US" sz="3600" b="1" dirty="0">
                <a:solidFill>
                  <a:srgbClr val="0070C0"/>
                </a:solidFill>
              </a:rPr>
              <a:t>Ambitious: </a:t>
            </a:r>
            <a:r>
              <a:rPr lang="en-US" sz="3600" dirty="0"/>
              <a:t>On average, students will achieve an average standards mastery of 65% of the selected set of standards.</a:t>
            </a:r>
          </a:p>
        </p:txBody>
      </p:sp>
    </p:spTree>
    <p:extLst>
      <p:ext uri="{BB962C8B-B14F-4D97-AF65-F5344CB8AC3E}">
        <p14:creationId xmlns:p14="http://schemas.microsoft.com/office/powerpoint/2010/main" val="28770889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72E5C6-65F1-4534-88A3-5A6A57353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Overall Standards Mastery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5E07717-3670-46A0-BAB8-960AF100220E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7140" y="1825625"/>
            <a:ext cx="6297720" cy="43513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567660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EF82B2-CDEE-46B6-84A1-01550A56EA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Mastery by Student</a:t>
            </a:r>
            <a:endParaRPr lang="en-US" dirty="0">
              <a:highlight>
                <a:srgbClr val="FFFF00"/>
              </a:highlight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6D052EE-4192-43C2-BE99-419FDF55B483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919811"/>
            <a:ext cx="10515600" cy="41629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409562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49BC4-F7A1-43C2-945B-D285B05E5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Question #1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4E9B91-5E55-4D47-AA40-9E91A57470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What, if any were the achievement differences between students who took Pre-AP Calculus and those who took AP Calculus AB during their junior year?</a:t>
            </a:r>
          </a:p>
        </p:txBody>
      </p:sp>
    </p:spTree>
    <p:extLst>
      <p:ext uri="{BB962C8B-B14F-4D97-AF65-F5344CB8AC3E}">
        <p14:creationId xmlns:p14="http://schemas.microsoft.com/office/powerpoint/2010/main" val="10572731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595</TotalTime>
  <Words>1463</Words>
  <Application>Microsoft Office PowerPoint</Application>
  <PresentationFormat>Widescreen</PresentationFormat>
  <Paragraphs>233</Paragraphs>
  <Slides>39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3" baseType="lpstr">
      <vt:lpstr>Arial</vt:lpstr>
      <vt:lpstr>Calibri</vt:lpstr>
      <vt:lpstr>Calibri Light</vt:lpstr>
      <vt:lpstr>Office Theme</vt:lpstr>
      <vt:lpstr>Master’s Defense</vt:lpstr>
      <vt:lpstr>Agenda</vt:lpstr>
      <vt:lpstr>North Star Academy Washington Park HS</vt:lpstr>
      <vt:lpstr>AP Calculus BC</vt:lpstr>
      <vt:lpstr>Students</vt:lpstr>
      <vt:lpstr>Academic Goals</vt:lpstr>
      <vt:lpstr>Overall Standards Mastery</vt:lpstr>
      <vt:lpstr>Mastery by Student</vt:lpstr>
      <vt:lpstr>Research Question #1</vt:lpstr>
      <vt:lpstr>What, if any were the achievement differences between students who took Pre-AP Calculus and those who took AP Calculus AB during their junior year?</vt:lpstr>
      <vt:lpstr>What, if any were the achievement differences between students who took Pre-AP Calculus and those who took AP Calculus AB during their junior year?</vt:lpstr>
      <vt:lpstr>What, if any were the achievement differences between students who took Pre-AP Calculus and those who took AP Calculus AB during their junior year?</vt:lpstr>
      <vt:lpstr>Implications for Teachers and Leaders</vt:lpstr>
      <vt:lpstr>Research Question #2</vt:lpstr>
      <vt:lpstr>What, if any, achievement differences exist between students that scored at or above mastery in character development vs. students that scored below mastery?</vt:lpstr>
      <vt:lpstr>What, if any, achievement differences exist between students that scored at or above mastery in character development vs. students that scored below mastery?</vt:lpstr>
      <vt:lpstr>What, if any, achievement differences exist between students that scored at or above mastery in character development vs. students that scored below mastery?</vt:lpstr>
      <vt:lpstr>What, if any, achievement differences exist between students that scored at or above mastery in character development vs. students that scored below mastery?</vt:lpstr>
      <vt:lpstr>Implications for Teachers and Leaders</vt:lpstr>
      <vt:lpstr>My Perspective on Academic Results</vt:lpstr>
      <vt:lpstr>Character Goal</vt:lpstr>
      <vt:lpstr>Character Results - Mastery</vt:lpstr>
      <vt:lpstr>Character Results - Mastery</vt:lpstr>
      <vt:lpstr>Character Results - Growth</vt:lpstr>
      <vt:lpstr>Character Results - Growth</vt:lpstr>
      <vt:lpstr>My Perspective on Character Results</vt:lpstr>
      <vt:lpstr>Portfolio Entry #1</vt:lpstr>
      <vt:lpstr>Portfolio Entry #2</vt:lpstr>
      <vt:lpstr>Portfolio Entry #3</vt:lpstr>
      <vt:lpstr>Portfolio Entry #4</vt:lpstr>
      <vt:lpstr>Key Insight #1</vt:lpstr>
      <vt:lpstr>Key Insight #2</vt:lpstr>
      <vt:lpstr>Key Insight #3</vt:lpstr>
      <vt:lpstr>Thank you!</vt:lpstr>
      <vt:lpstr>Questions</vt:lpstr>
      <vt:lpstr>Research Question #2</vt:lpstr>
      <vt:lpstr>Research Question #2</vt:lpstr>
      <vt:lpstr>Research Question #2</vt:lpstr>
      <vt:lpstr>Research Question #2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Kyle Coapman</dc:creator>
  <cp:lastModifiedBy>Kyle Coapman</cp:lastModifiedBy>
  <cp:revision>46</cp:revision>
  <dcterms:created xsi:type="dcterms:W3CDTF">2020-05-31T20:08:19Z</dcterms:created>
  <dcterms:modified xsi:type="dcterms:W3CDTF">2020-06-07T21:42:23Z</dcterms:modified>
</cp:coreProperties>
</file>